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8"/>
  </p:notesMasterIdLst>
  <p:sldIdLst>
    <p:sldId id="256" r:id="rId2"/>
    <p:sldId id="257" r:id="rId3"/>
    <p:sldId id="308" r:id="rId4"/>
    <p:sldId id="298" r:id="rId5"/>
    <p:sldId id="303" r:id="rId6"/>
    <p:sldId id="269" r:id="rId7"/>
    <p:sldId id="305" r:id="rId8"/>
    <p:sldId id="296" r:id="rId9"/>
    <p:sldId id="295" r:id="rId10"/>
    <p:sldId id="285" r:id="rId11"/>
    <p:sldId id="265" r:id="rId12"/>
    <p:sldId id="284" r:id="rId13"/>
    <p:sldId id="294" r:id="rId14"/>
    <p:sldId id="297" r:id="rId15"/>
    <p:sldId id="270" r:id="rId16"/>
    <p:sldId id="307" r:id="rId17"/>
    <p:sldId id="282" r:id="rId18"/>
    <p:sldId id="283" r:id="rId19"/>
    <p:sldId id="292" r:id="rId20"/>
    <p:sldId id="301" r:id="rId21"/>
    <p:sldId id="277" r:id="rId22"/>
    <p:sldId id="302" r:id="rId23"/>
    <p:sldId id="306" r:id="rId24"/>
    <p:sldId id="267" r:id="rId25"/>
    <p:sldId id="304" r:id="rId26"/>
    <p:sldId id="29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50" autoAdjust="0"/>
    <p:restoredTop sz="94710" autoAdjust="0"/>
  </p:normalViewPr>
  <p:slideViewPr>
    <p:cSldViewPr snapToGrid="0" snapToObjects="1">
      <p:cViewPr varScale="1">
        <p:scale>
          <a:sx n="110" d="100"/>
          <a:sy n="110" d="100"/>
        </p:scale>
        <p:origin x="171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AF956-F589-42A6-A1EB-B1F5B98A5D6D}" type="datetimeFigureOut">
              <a:rPr lang="sv-SE" smtClean="0"/>
              <a:pPr/>
              <a:t>2018-10-22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09AF2-FDE5-4FFA-83F4-5CDD65D1EB9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0807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09AF2-FDE5-4FFA-83F4-5CDD65D1EB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5796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09AF2-FDE5-4FFA-83F4-5CDD65D1EB99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3954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37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6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12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0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5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3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4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7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9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ssgods.se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nfirmationsalen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rickard.borjesson@malungsok.se" TargetMode="External"/><Relationship Id="rId7" Type="http://schemas.openxmlformats.org/officeDocument/2006/relationships/image" Target="../media/image38.jpeg"/><Relationship Id="rId2" Type="http://schemas.openxmlformats.org/officeDocument/2006/relationships/hyperlink" Target="mailto:william.lind@malungsok.s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hyperlink" Target="mailto:birgitta.arneving@svenskakyrkan.se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36320" y="1658890"/>
            <a:ext cx="6736079" cy="430531"/>
          </a:xfrm>
        </p:spPr>
        <p:txBody>
          <a:bodyPr>
            <a:normAutofit fontScale="90000"/>
          </a:bodyPr>
          <a:lstStyle/>
          <a:p>
            <a:r>
              <a:rPr lang="sv-SE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8e Upplagan </a:t>
            </a:r>
            <a:r>
              <a:rPr lang="sv-SE" sz="3600" dirty="0" smtClean="0"/>
              <a:t>11 juni – 1 juli 2019</a:t>
            </a:r>
            <a:endParaRPr lang="sv-SE" sz="3600" dirty="0"/>
          </a:p>
        </p:txBody>
      </p:sp>
      <p:pic>
        <p:nvPicPr>
          <p:cNvPr id="5" name="Bildobjekt 4" descr="Logga_MOK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05" y="190914"/>
            <a:ext cx="557640" cy="589324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5645" y="725169"/>
            <a:ext cx="7338712" cy="820777"/>
          </a:xfrm>
          <a:prstGeom prst="rect">
            <a:avLst/>
          </a:prstGeom>
        </p:spPr>
      </p:pic>
      <p:sp>
        <p:nvSpPr>
          <p:cNvPr id="6" name="Underrubrik 5"/>
          <p:cNvSpPr>
            <a:spLocks noGrp="1"/>
          </p:cNvSpPr>
          <p:nvPr>
            <p:ph type="subTitle" idx="1"/>
          </p:nvPr>
        </p:nvSpPr>
        <p:spPr>
          <a:xfrm flipH="1">
            <a:off x="7772400" y="5111852"/>
            <a:ext cx="1103874" cy="526948"/>
          </a:xfrm>
        </p:spPr>
        <p:txBody>
          <a:bodyPr>
            <a:normAutofit fontScale="92500" lnSpcReduction="10000"/>
          </a:bodyPr>
          <a:lstStyle/>
          <a:p>
            <a:endParaRPr lang="sv-SE" dirty="0"/>
          </a:p>
        </p:txBody>
      </p:sp>
      <p:pic>
        <p:nvPicPr>
          <p:cNvPr id="7" name="Bildobjekt 6" descr="C:\Users\Jakob\Dropbox\Malungs OK Skogsmårdarna\Arrangemang\Logga_församlingen_vector (1).ep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3141" y="190914"/>
            <a:ext cx="2038518" cy="52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objekt 8" descr="3+3 konfa 201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005" y="2014210"/>
            <a:ext cx="8393654" cy="47214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Vi bor i Tandådalen</a:t>
            </a:r>
            <a:endParaRPr lang="sv-SE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1FB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457199" y="1318802"/>
            <a:ext cx="7241177" cy="3011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800" dirty="0" smtClean="0"/>
              <a:t>10st deltagarstugor 2st ledarstugor med 8st bäddar/stuga i Solbacken, Tandådalen.</a:t>
            </a:r>
          </a:p>
          <a:p>
            <a:pPr marL="0" indent="0"/>
            <a:endParaRPr lang="sv-SE" sz="2800" dirty="0" smtClean="0"/>
          </a:p>
          <a:p>
            <a:pPr marL="0" indent="0">
              <a:buNone/>
            </a:pPr>
            <a:endParaRPr lang="sv-SE" sz="2800" dirty="0" smtClean="0"/>
          </a:p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endParaRPr lang="sv-SE" sz="2800" dirty="0" smtClean="0"/>
          </a:p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endParaRPr lang="sv-SE" sz="2800" dirty="0" smtClean="0"/>
          </a:p>
          <a:p>
            <a:pPr marL="0" indent="0">
              <a:buNone/>
            </a:pPr>
            <a:r>
              <a:rPr lang="sv-SE" sz="2800" dirty="0" smtClean="0"/>
              <a:t>Stugindelning sköts av ledarna.</a:t>
            </a:r>
          </a:p>
          <a:p>
            <a:endParaRPr lang="sv-SE" sz="2800" dirty="0" smtClean="0"/>
          </a:p>
          <a:p>
            <a:pPr marL="0" indent="0">
              <a:buNone/>
            </a:pPr>
            <a:r>
              <a:rPr lang="sv-SE" sz="2800" dirty="0"/>
              <a:t>	</a:t>
            </a:r>
          </a:p>
        </p:txBody>
      </p:sp>
      <p:pic>
        <p:nvPicPr>
          <p:cNvPr id="6" name="Bildobjekt 5" descr="bild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2168907"/>
            <a:ext cx="3479181" cy="2609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2" name="AutoShape 2" descr="Bildresultat för solbacken skist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7" name="Bildobjekt 6" descr="Solbacken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156" y="2461802"/>
            <a:ext cx="4545694" cy="28956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Bildobjekt 7" descr="Solbacken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124" y="4979751"/>
            <a:ext cx="2822504" cy="18782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0344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199" y="160301"/>
            <a:ext cx="8221430" cy="1143000"/>
          </a:xfrm>
        </p:spPr>
        <p:txBody>
          <a:bodyPr/>
          <a:lstStyle/>
          <a:p>
            <a:r>
              <a:rPr lang="sv-S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Vi äter i Tandådalens Wärdshus</a:t>
            </a:r>
            <a:endParaRPr lang="sv-SE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1FB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457199" y="1521429"/>
            <a:ext cx="3047666" cy="4587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/>
              <a:t>Maten lagas av en kock. Här serveras frukost, lunch och middag mellanmål får man ta med sig från frukost .</a:t>
            </a:r>
          </a:p>
        </p:txBody>
      </p:sp>
      <p:pic>
        <p:nvPicPr>
          <p:cNvPr id="4" name="Bildobjekt 3" descr="bild 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65" y="1521428"/>
            <a:ext cx="5377812" cy="40333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Bildobjekt 5" descr="Tandådalens Wärds hu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499" y="191833"/>
            <a:ext cx="5772072" cy="98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904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En vanlig dag på lägret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4960871" cy="4525963"/>
          </a:xfrm>
        </p:spPr>
        <p:txBody>
          <a:bodyPr>
            <a:normAutofit lnSpcReduction="10000"/>
          </a:bodyPr>
          <a:lstStyle/>
          <a:p>
            <a:r>
              <a:rPr lang="sv-SE" sz="2400" dirty="0" smtClean="0"/>
              <a:t>7.30 Morgongympa </a:t>
            </a:r>
          </a:p>
          <a:p>
            <a:r>
              <a:rPr lang="sv-SE" sz="2400" dirty="0" smtClean="0"/>
              <a:t>8.00 Frukost</a:t>
            </a:r>
          </a:p>
          <a:p>
            <a:r>
              <a:rPr lang="sv-SE" sz="2400" dirty="0" smtClean="0"/>
              <a:t>9:00 Avresa/cykel till träning </a:t>
            </a:r>
          </a:p>
          <a:p>
            <a:r>
              <a:rPr lang="sv-SE" sz="2400" dirty="0" smtClean="0"/>
              <a:t>12.00 Lunch</a:t>
            </a:r>
          </a:p>
          <a:p>
            <a:r>
              <a:rPr lang="sv-SE" sz="2400" dirty="0" smtClean="0"/>
              <a:t>13.30 Konfirmationsundervisning</a:t>
            </a:r>
          </a:p>
          <a:p>
            <a:r>
              <a:rPr lang="sv-SE" sz="2400" dirty="0" smtClean="0"/>
              <a:t>16.00 Fritid (Återhämtning, extra träning, egna aktiviteter).</a:t>
            </a:r>
          </a:p>
          <a:p>
            <a:r>
              <a:rPr lang="sv-SE" sz="2400" dirty="0" smtClean="0"/>
              <a:t>18.30 Middag</a:t>
            </a:r>
          </a:p>
          <a:p>
            <a:r>
              <a:rPr lang="sv-SE" sz="2400" dirty="0" smtClean="0"/>
              <a:t>19:00 Kvällslekar</a:t>
            </a:r>
          </a:p>
          <a:p>
            <a:r>
              <a:rPr lang="sv-SE" sz="2400" dirty="0" smtClean="0"/>
              <a:t>20.30 Kvällsandakt</a:t>
            </a:r>
          </a:p>
          <a:p>
            <a:r>
              <a:rPr lang="sv-SE" sz="2400" dirty="0" smtClean="0"/>
              <a:t>22.00 Tystnad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2414" y="3868679"/>
            <a:ext cx="3904386" cy="26029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49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Transporter under lägret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35132" y="1123406"/>
            <a:ext cx="8604068" cy="558219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dirty="0" smtClean="0"/>
              <a:t>Vi kommer främst att använda cykel för att ta oss till träningar och andra aktiviteter under lägret.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Därför behöver du som deltagare ha tillgång till en cykel, cykelhjälm och reflexväst under lägret.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Till några aktiviteter åker vi kollektiv trafik och till några ordnar vi med storbuss/minibussar.</a:t>
            </a:r>
          </a:p>
        </p:txBody>
      </p:sp>
      <p:pic>
        <p:nvPicPr>
          <p:cNvPr id="5122" name="Picture 2" descr="19349414_122558445001116_1358369301_o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5" t="16762" r="13241" b="42575"/>
          <a:stretch/>
        </p:blipFill>
        <p:spPr bwMode="auto">
          <a:xfrm>
            <a:off x="1001486" y="1819969"/>
            <a:ext cx="5982788" cy="26262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56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Alternativ för cykeltransport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sv-SE" dirty="0" smtClean="0"/>
              <a:t>Själv ta med cykel upp till Sälen.</a:t>
            </a:r>
          </a:p>
          <a:p>
            <a:pPr marL="0" indent="0">
              <a:buNone/>
            </a:pPr>
            <a:r>
              <a:rPr lang="sv-SE" dirty="0" smtClean="0"/>
              <a:t>2. 	Hyra cykel på plats éxempelvis via Skistar. </a:t>
            </a:r>
          </a:p>
          <a:p>
            <a:pPr fontAlgn="base">
              <a:buNone/>
            </a:pPr>
            <a:r>
              <a:rPr lang="sv-SE" dirty="0" smtClean="0"/>
              <a:t>3. Bussgods – se mer information här:</a:t>
            </a:r>
          </a:p>
          <a:p>
            <a:pPr fontAlgn="base">
              <a:buNone/>
            </a:pPr>
            <a:r>
              <a:rPr lang="sv-SE" dirty="0" smtClean="0">
                <a:hlinkClick r:id="rId2"/>
              </a:rPr>
              <a:t>https://www.bussgods.se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419175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Konfirmationsdagen </a:t>
            </a:r>
            <a:r>
              <a:rPr lang="sv-S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Måndag 1 juli </a:t>
            </a:r>
            <a:endParaRPr lang="sv-SE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1FB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73935" y="1600201"/>
            <a:ext cx="7212865" cy="4576046"/>
          </a:xfrm>
        </p:spPr>
        <p:txBody>
          <a:bodyPr>
            <a:normAutofit/>
          </a:bodyPr>
          <a:lstStyle/>
          <a:p>
            <a:r>
              <a:rPr lang="sv-SE" dirty="0" smtClean="0"/>
              <a:t>Lima kyrka – Måndag den 1 juli klockan en fm och en </a:t>
            </a:r>
            <a:r>
              <a:rPr lang="sv-SE" dirty="0" err="1" smtClean="0"/>
              <a:t>em</a:t>
            </a:r>
            <a:r>
              <a:rPr lang="sv-SE" dirty="0" smtClean="0"/>
              <a:t> vi återkommer med exakt tid samt vem som får vilken tid.</a:t>
            </a:r>
          </a:p>
          <a:p>
            <a:r>
              <a:rPr lang="sv-SE" dirty="0" smtClean="0"/>
              <a:t>Gemensam konfirmationsmåltid på Experium i Lindvallen.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21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sv-SE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Arrangeras den 28/6-30/7 i Hundfjället.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Kom </a:t>
            </a:r>
            <a:r>
              <a:rPr lang="sv-SE" dirty="0"/>
              <a:t>ihåg att anmäla dig till tävlingen i </a:t>
            </a:r>
            <a:r>
              <a:rPr lang="sv-SE" dirty="0" err="1"/>
              <a:t>Eventor</a:t>
            </a:r>
            <a:r>
              <a:rPr lang="sv-SE" dirty="0"/>
              <a:t>.</a:t>
            </a:r>
          </a:p>
        </p:txBody>
      </p:sp>
      <p:pic>
        <p:nvPicPr>
          <p:cNvPr id="4" name="Bildobjekt 3" descr="logga3+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" y="274638"/>
            <a:ext cx="1015122" cy="1142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37" r="28812"/>
          <a:stretch/>
        </p:blipFill>
        <p:spPr>
          <a:xfrm>
            <a:off x="1799419" y="2020861"/>
            <a:ext cx="5545162" cy="4488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3078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Konfatröjan</a:t>
            </a:r>
            <a:endParaRPr lang="sv-SE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1FB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3144129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v-SE" dirty="0" smtClean="0"/>
              <a:t>Under lägret kommer ni att få konfirmation Sälen-2019-tröjan!</a:t>
            </a:r>
          </a:p>
          <a:p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Idag fick ni </a:t>
            </a:r>
            <a:r>
              <a:rPr lang="sv-SE" dirty="0" err="1" smtClean="0"/>
              <a:t>Konfa-buffen</a:t>
            </a:r>
            <a:r>
              <a:rPr lang="sv-SE" dirty="0" smtClean="0"/>
              <a:t> som kan vara bra att använda i vinterträningen. Ta gärna med den i sommar </a:t>
            </a:r>
            <a:r>
              <a:rPr lang="sv-SE" dirty="0" smtClean="0">
                <a:sym typeface="Wingdings"/>
              </a:rPr>
              <a:t>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Bildobjekt 5" descr="Top-SS-W_Konfirmation-Salen_2017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0"/>
            <a:ext cx="582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HEMSIDAN och FACEBOOK</a:t>
            </a:r>
            <a:endParaRPr lang="sv-SE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1FB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v-SE" dirty="0" smtClean="0">
                <a:hlinkClick r:id="rId2"/>
              </a:rPr>
              <a:t>www.konfirmationsalen.com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Under lägret uppdateras hemsidan som en dagbok av er deltagare. Det blir spännande läsning för föräldrar, syskon och kompisar att hänga med i vad som händer i Sälen.</a:t>
            </a:r>
          </a:p>
          <a:p>
            <a:pPr marL="0" indent="0">
              <a:buNone/>
            </a:pPr>
            <a:endParaRPr lang="sv-SE" u="sng" dirty="0">
              <a:solidFill>
                <a:srgbClr val="3366FF"/>
              </a:solidFill>
            </a:endParaRPr>
          </a:p>
          <a:p>
            <a:pPr mar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2093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Kyrkostyrelsens </a:t>
            </a:r>
            <a:r>
              <a:rPr lang="sv-SE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clearingbelopp</a:t>
            </a:r>
            <a:endParaRPr lang="sv-SE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1FB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När en konfirmand väljer att konfirmera sig inom en annan församling är hemförsamlingen skyldig att betala en avgift för detta till den aktuella församlingen.</a:t>
            </a:r>
          </a:p>
          <a:p>
            <a:r>
              <a:rPr lang="sv-SE" dirty="0" smtClean="0"/>
              <a:t>Debitering sköter Lima-Transtrand församling efter avslutat läger och du som deltagare behöver inte engagera dig. </a:t>
            </a:r>
          </a:p>
          <a:p>
            <a:pPr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254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600762" cy="1143000"/>
          </a:xfrm>
        </p:spPr>
        <p:txBody>
          <a:bodyPr>
            <a:normAutofit/>
          </a:bodyPr>
          <a:lstStyle/>
          <a:p>
            <a:r>
              <a:rPr lang="sv-S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Presentation av </a:t>
            </a:r>
            <a:r>
              <a:rPr lang="sv-SE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ol</a:t>
            </a:r>
            <a:r>
              <a:rPr lang="sv-S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ledarna</a:t>
            </a:r>
            <a:endParaRPr lang="sv-SE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1FB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01625" y="1347969"/>
            <a:ext cx="4918841" cy="5257800"/>
          </a:xfrm>
        </p:spPr>
        <p:txBody>
          <a:bodyPr>
            <a:noAutofit/>
          </a:bodyPr>
          <a:lstStyle/>
          <a:p>
            <a:r>
              <a:rPr lang="sv-SE" sz="2400" dirty="0"/>
              <a:t>Ronja </a:t>
            </a:r>
            <a:r>
              <a:rPr lang="sv-SE" sz="2400" dirty="0" smtClean="0"/>
              <a:t>Jungåker</a:t>
            </a:r>
          </a:p>
          <a:p>
            <a:r>
              <a:rPr lang="sv-SE" sz="2400" dirty="0" smtClean="0"/>
              <a:t>Hanna </a:t>
            </a:r>
            <a:r>
              <a:rPr lang="sv-SE" sz="2400" dirty="0"/>
              <a:t>Berglund </a:t>
            </a:r>
            <a:endParaRPr lang="sv-SE" sz="2400" dirty="0" smtClean="0"/>
          </a:p>
          <a:p>
            <a:r>
              <a:rPr lang="sv-SE" sz="2400" dirty="0" smtClean="0"/>
              <a:t>Rickard </a:t>
            </a:r>
            <a:r>
              <a:rPr lang="sv-SE" sz="2400" dirty="0"/>
              <a:t>Börjesson (</a:t>
            </a:r>
            <a:r>
              <a:rPr lang="sv-SE" sz="2400" dirty="0" smtClean="0"/>
              <a:t>Huvudansvar)</a:t>
            </a:r>
          </a:p>
          <a:p>
            <a:r>
              <a:rPr lang="sv-SE" sz="2400" dirty="0" smtClean="0"/>
              <a:t>John </a:t>
            </a:r>
            <a:r>
              <a:rPr lang="sv-SE" sz="2400" dirty="0"/>
              <a:t>Börjesson </a:t>
            </a:r>
            <a:endParaRPr lang="sv-SE" sz="2400" dirty="0" smtClean="0"/>
          </a:p>
          <a:p>
            <a:r>
              <a:rPr lang="sv-SE" sz="2400" dirty="0" smtClean="0"/>
              <a:t>Julia </a:t>
            </a:r>
            <a:r>
              <a:rPr lang="sv-SE" sz="2400" dirty="0"/>
              <a:t>Adolfsson </a:t>
            </a:r>
            <a:endParaRPr lang="sv-SE" sz="2400" dirty="0" smtClean="0"/>
          </a:p>
          <a:p>
            <a:r>
              <a:rPr lang="sv-SE" sz="2400" dirty="0" smtClean="0"/>
              <a:t>Albin </a:t>
            </a:r>
            <a:r>
              <a:rPr lang="sv-SE" sz="2400" dirty="0"/>
              <a:t>Lilleström </a:t>
            </a:r>
            <a:endParaRPr lang="sv-SE" sz="2400" dirty="0" smtClean="0"/>
          </a:p>
          <a:p>
            <a:r>
              <a:rPr lang="sv-SE" sz="2400" dirty="0" smtClean="0"/>
              <a:t>Filip </a:t>
            </a:r>
            <a:r>
              <a:rPr lang="sv-SE" sz="2400" dirty="0" err="1"/>
              <a:t>Wadsten</a:t>
            </a:r>
            <a:r>
              <a:rPr lang="sv-SE" sz="2400" dirty="0"/>
              <a:t> </a:t>
            </a:r>
            <a:endParaRPr lang="sv-SE" sz="2400" dirty="0" smtClean="0"/>
          </a:p>
          <a:p>
            <a:r>
              <a:rPr lang="sv-SE" sz="2400" dirty="0" smtClean="0"/>
              <a:t>Hanna </a:t>
            </a:r>
            <a:r>
              <a:rPr lang="sv-SE" sz="2400" dirty="0"/>
              <a:t>Sahlin </a:t>
            </a:r>
            <a:endParaRPr lang="sv-SE" sz="2400" dirty="0" smtClean="0"/>
          </a:p>
          <a:p>
            <a:r>
              <a:rPr lang="sv-SE" sz="2400" dirty="0" smtClean="0">
                <a:sym typeface="Wingdings" pitchFamily="2" charset="2"/>
              </a:rPr>
              <a:t>Mer info finns på hemsidan: konfirmationsalen.com/ledare-2019</a:t>
            </a:r>
          </a:p>
          <a:p>
            <a:endParaRPr lang="sv-SE" sz="2800" dirty="0" smtClean="0"/>
          </a:p>
          <a:p>
            <a:pPr marL="0" indent="0">
              <a:buNone/>
            </a:pPr>
            <a:endParaRPr lang="sv-SE" sz="2800" dirty="0" smtClean="0"/>
          </a:p>
        </p:txBody>
      </p:sp>
      <p:pic>
        <p:nvPicPr>
          <p:cNvPr id="1026" name="Picture 2" descr="Rickar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812" y="1850781"/>
            <a:ext cx="2143488" cy="14197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umbnail_IMG_193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8" r="-161" b="27691"/>
          <a:stretch/>
        </p:blipFill>
        <p:spPr bwMode="auto">
          <a:xfrm>
            <a:off x="4140115" y="3979817"/>
            <a:ext cx="2289679" cy="14282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43766925_300478257223299_2716876138264657920_n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1" r="11743"/>
          <a:stretch/>
        </p:blipFill>
        <p:spPr bwMode="auto">
          <a:xfrm>
            <a:off x="7139309" y="2906963"/>
            <a:ext cx="1825681" cy="13146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ohn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965" y="2639813"/>
            <a:ext cx="1695037" cy="16950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G_726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3" t="29703" r="9514" b="3859"/>
          <a:stretch/>
        </p:blipFill>
        <p:spPr bwMode="auto">
          <a:xfrm>
            <a:off x="7030657" y="1079491"/>
            <a:ext cx="1402080" cy="18984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22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LOK-stöd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 smtClean="0"/>
              <a:t>Vi vill gärna redovisa LOK-stöd för lägret för verksamheten inom orienteringsdelen. </a:t>
            </a:r>
          </a:p>
          <a:p>
            <a:pPr marL="0" indent="0">
              <a:buNone/>
            </a:pPr>
            <a:r>
              <a:rPr lang="sv-SE" dirty="0" smtClean="0"/>
              <a:t>Detta kräver medlemskap i Malungs OK vilket ingår i din anmälan till lägret.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Pengarna från stödet, cirka 200 kr/person, använder vi rakt av till en kul överraskning under lägret (ifjol äventyrsbad på </a:t>
            </a:r>
            <a:r>
              <a:rPr lang="sv-SE" dirty="0" err="1" smtClean="0"/>
              <a:t>Experium</a:t>
            </a:r>
            <a:r>
              <a:rPr lang="sv-SE" dirty="0" smtClean="0"/>
              <a:t>).</a:t>
            </a:r>
          </a:p>
          <a:p>
            <a:pPr marL="0" indent="0">
              <a:buNone/>
            </a:pPr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579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Vad </a:t>
            </a:r>
            <a:r>
              <a:rPr lang="sv-SE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händer om man inte är döpt?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/>
              <a:t>För </a:t>
            </a:r>
            <a:r>
              <a:rPr lang="sv-SE" dirty="0"/>
              <a:t>att konfirmera sig </a:t>
            </a:r>
            <a:r>
              <a:rPr lang="sv-SE" dirty="0" smtClean="0"/>
              <a:t>efter </a:t>
            </a:r>
            <a:r>
              <a:rPr lang="sv-SE" dirty="0"/>
              <a:t>avslutat läger krävs det att man är döpt. </a:t>
            </a:r>
            <a:r>
              <a:rPr lang="sv-SE" dirty="0" smtClean="0"/>
              <a:t>Den </a:t>
            </a:r>
            <a:r>
              <a:rPr lang="sv-SE" dirty="0"/>
              <a:t>som ännu inte är </a:t>
            </a:r>
            <a:r>
              <a:rPr lang="sv-SE" dirty="0" smtClean="0"/>
              <a:t>det </a:t>
            </a:r>
            <a:r>
              <a:rPr lang="sv-SE" dirty="0"/>
              <a:t>behöver </a:t>
            </a:r>
            <a:r>
              <a:rPr lang="sv-SE" dirty="0" smtClean="0"/>
              <a:t>dock ej </a:t>
            </a:r>
            <a:r>
              <a:rPr lang="sv-SE" dirty="0"/>
              <a:t>oroa sig. 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Församlingen/prästen har på </a:t>
            </a:r>
            <a:r>
              <a:rPr lang="sv-SE" dirty="0"/>
              <a:t>förhand koll på vilka deltagare som inte är döpta då dessa inte finns med i Svenska kyrkans </a:t>
            </a:r>
            <a:r>
              <a:rPr lang="sv-SE" dirty="0" smtClean="0"/>
              <a:t>register. </a:t>
            </a:r>
          </a:p>
          <a:p>
            <a:pPr marL="0" indent="0">
              <a:buNone/>
            </a:pPr>
            <a:r>
              <a:rPr lang="sv-SE" dirty="0" smtClean="0"/>
              <a:t>Innan </a:t>
            </a:r>
            <a:r>
              <a:rPr lang="sv-SE" dirty="0"/>
              <a:t>konfirmationen den 1</a:t>
            </a:r>
            <a:r>
              <a:rPr lang="sv-SE" dirty="0" smtClean="0"/>
              <a:t> juli </a:t>
            </a:r>
            <a:r>
              <a:rPr lang="sv-SE" dirty="0"/>
              <a:t>kommer </a:t>
            </a:r>
            <a:r>
              <a:rPr lang="sv-SE" dirty="0" smtClean="0"/>
              <a:t>Birgitta att </a:t>
            </a:r>
            <a:r>
              <a:rPr lang="sv-SE" dirty="0"/>
              <a:t>se till att de </a:t>
            </a:r>
            <a:r>
              <a:rPr lang="sv-SE" dirty="0" smtClean="0"/>
              <a:t>som önskar döpa sig blir det.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8840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Information angående förberedande konfirmationsundervisning från Lima-Transtrands församling.</a:t>
            </a:r>
            <a:endParaRPr lang="sv-SE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1FB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07628"/>
            <a:ext cx="44958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sv-SE" dirty="0" smtClean="0"/>
              <a:t>Minsta antal rekommenderade kyrkobesök innan lägret startar:</a:t>
            </a:r>
          </a:p>
          <a:p>
            <a:pPr lvl="0">
              <a:buNone/>
            </a:pPr>
            <a:r>
              <a:rPr lang="sv-SE" dirty="0" smtClean="0"/>
              <a:t>Julotta/Julnattsmässa.</a:t>
            </a:r>
          </a:p>
          <a:p>
            <a:pPr lvl="0">
              <a:buNone/>
            </a:pPr>
            <a:r>
              <a:rPr lang="sv-SE" dirty="0" smtClean="0"/>
              <a:t>Påskafton alt. annat tillfälle under Påsken.</a:t>
            </a:r>
          </a:p>
          <a:p>
            <a:pPr lvl="0">
              <a:buNone/>
            </a:pPr>
            <a:r>
              <a:rPr lang="sv-SE" dirty="0" smtClean="0"/>
              <a:t>5st ordinarie gudstjänster.</a:t>
            </a:r>
          </a:p>
          <a:p>
            <a:pPr lvl="1"/>
            <a:r>
              <a:rPr lang="sv-SE" dirty="0" smtClean="0"/>
              <a:t>Dop, vigsel och begravning räknas som ordinarie gudstjänst. Dvs. får räknas som en av fem ordinarie gudstjänst.</a:t>
            </a:r>
          </a:p>
          <a:p>
            <a:endParaRPr lang="sv-SE" dirty="0"/>
          </a:p>
        </p:txBody>
      </p:sp>
      <p:pic>
        <p:nvPicPr>
          <p:cNvPr id="8" name="Platshållare för innehåll 7" descr="kyrka_transtrand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7115" y="2688431"/>
            <a:ext cx="3736285" cy="2844496"/>
          </a:xfrm>
        </p:spPr>
      </p:pic>
      <p:sp>
        <p:nvSpPr>
          <p:cNvPr id="3" name="TextBox 2"/>
          <p:cNvSpPr txBox="1"/>
          <p:nvPr/>
        </p:nvSpPr>
        <p:spPr>
          <a:xfrm>
            <a:off x="607115" y="5704114"/>
            <a:ext cx="3736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Ta gärna en </a:t>
            </a:r>
            <a:r>
              <a:rPr lang="sv-SE" dirty="0" err="1" smtClean="0"/>
              <a:t>selfi</a:t>
            </a:r>
            <a:r>
              <a:rPr lang="sv-SE" dirty="0" smtClean="0"/>
              <a:t> på dig och prästen.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0874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4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Bibel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866993" cy="4525963"/>
          </a:xfrm>
        </p:spPr>
        <p:txBody>
          <a:bodyPr/>
          <a:lstStyle/>
          <a:p>
            <a:pPr>
              <a:buNone/>
            </a:pPr>
            <a:r>
              <a:rPr lang="sv-SE" dirty="0" smtClean="0"/>
              <a:t>	Varje konfirmand skall ha med sig en egen bibel, den får man vid sin hemförsamling. </a:t>
            </a:r>
            <a:endParaRPr lang="sv-SE" dirty="0"/>
          </a:p>
        </p:txBody>
      </p:sp>
      <p:pic>
        <p:nvPicPr>
          <p:cNvPr id="5" name="Platshållare för innehåll 4" descr="ladda ne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57652" y="2586760"/>
            <a:ext cx="3580086" cy="35394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r"/>
            <a:r>
              <a:rPr lang="sv-SE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Kontakt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v-SE" sz="2000" dirty="0" smtClean="0"/>
              <a:t>William Lind</a:t>
            </a:r>
            <a:endParaRPr lang="sv-SE" sz="2000" dirty="0"/>
          </a:p>
          <a:p>
            <a:pPr>
              <a:buNone/>
            </a:pPr>
            <a:r>
              <a:rPr lang="sv-SE" sz="2000" dirty="0" smtClean="0">
                <a:solidFill>
                  <a:srgbClr val="000000"/>
                </a:solidFill>
              </a:rPr>
              <a:t>Epost:  </a:t>
            </a:r>
            <a:r>
              <a:rPr lang="sv-SE" sz="2000" dirty="0" smtClean="0">
                <a:hlinkClick r:id="rId2"/>
              </a:rPr>
              <a:t>william.lind@malungsok.se</a:t>
            </a:r>
            <a:endParaRPr lang="sv-SE" sz="2000" dirty="0" smtClean="0"/>
          </a:p>
          <a:p>
            <a:pPr>
              <a:buNone/>
            </a:pPr>
            <a:r>
              <a:rPr lang="sv-SE" sz="2000" dirty="0" smtClean="0"/>
              <a:t>Mobil: 073-766 21 67</a:t>
            </a:r>
          </a:p>
          <a:p>
            <a:endParaRPr lang="sv-SE" sz="2000" dirty="0" smtClean="0"/>
          </a:p>
          <a:p>
            <a:pPr algn="r">
              <a:buNone/>
            </a:pPr>
            <a:endParaRPr lang="sv-SE" sz="2000" dirty="0" smtClean="0"/>
          </a:p>
          <a:p>
            <a:pPr algn="r">
              <a:buNone/>
            </a:pPr>
            <a:r>
              <a:rPr lang="sv-SE" sz="2000" dirty="0" smtClean="0"/>
              <a:t>Rickard Börjesson</a:t>
            </a:r>
          </a:p>
          <a:p>
            <a:pPr algn="r">
              <a:buNone/>
            </a:pPr>
            <a:r>
              <a:rPr lang="sv-SE" sz="2000" dirty="0" smtClean="0"/>
              <a:t>Epost: </a:t>
            </a:r>
            <a:r>
              <a:rPr lang="sv-SE" sz="2000" dirty="0" smtClean="0">
                <a:hlinkClick r:id="rId3"/>
              </a:rPr>
              <a:t>rickard.borjesson@malungsok.se</a:t>
            </a:r>
            <a:endParaRPr lang="sv-SE" sz="2000" dirty="0" smtClean="0"/>
          </a:p>
          <a:p>
            <a:pPr algn="r">
              <a:buNone/>
            </a:pPr>
            <a:r>
              <a:rPr lang="sv-SE" sz="2000" dirty="0" smtClean="0"/>
              <a:t>Mobil:070-560 95 09</a:t>
            </a:r>
          </a:p>
          <a:p>
            <a:pPr>
              <a:buNone/>
            </a:pPr>
            <a:r>
              <a:rPr lang="sv-SE" sz="2000" dirty="0" smtClean="0"/>
              <a:t>Birgitta Arneving</a:t>
            </a:r>
          </a:p>
          <a:p>
            <a:pPr>
              <a:buNone/>
            </a:pPr>
            <a:r>
              <a:rPr lang="sv-SE" sz="2000" dirty="0" smtClean="0">
                <a:solidFill>
                  <a:srgbClr val="000000"/>
                </a:solidFill>
              </a:rPr>
              <a:t>Epost: </a:t>
            </a:r>
            <a:r>
              <a:rPr lang="sv-SE" sz="2000" dirty="0" smtClean="0">
                <a:hlinkClick r:id="rId4"/>
              </a:rPr>
              <a:t>birgitta.arneving@svenskakyrkan.se</a:t>
            </a:r>
            <a:endParaRPr lang="sv-SE" sz="2000" dirty="0" smtClean="0"/>
          </a:p>
          <a:p>
            <a:pPr>
              <a:buNone/>
            </a:pPr>
            <a:r>
              <a:rPr lang="sv-SE" sz="2000" dirty="0" smtClean="0"/>
              <a:t>Mobil: 0280-59 31 10</a:t>
            </a:r>
          </a:p>
          <a:p>
            <a:pPr>
              <a:buNone/>
            </a:pPr>
            <a:endParaRPr lang="sv-SE" sz="2000" dirty="0" smtClean="0"/>
          </a:p>
          <a:p>
            <a:pPr>
              <a:buNone/>
            </a:pPr>
            <a:endParaRPr lang="sv-SE" sz="2000" dirty="0" smtClean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 descr="Alicante.jpg"/>
          <p:cNvPicPr>
            <a:picLocks noChangeAspect="1"/>
          </p:cNvPicPr>
          <p:nvPr/>
        </p:nvPicPr>
        <p:blipFill>
          <a:blip r:embed="rId5"/>
          <a:srcRect l="17681" r="9125"/>
          <a:stretch>
            <a:fillRect/>
          </a:stretch>
        </p:blipFill>
        <p:spPr>
          <a:xfrm>
            <a:off x="237582" y="57150"/>
            <a:ext cx="1791243" cy="16190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Bildobjekt 4" descr="Rickard.jpg"/>
          <p:cNvPicPr>
            <a:picLocks noChangeAspect="1"/>
          </p:cNvPicPr>
          <p:nvPr/>
        </p:nvPicPr>
        <p:blipFill>
          <a:blip r:embed="rId6"/>
          <a:srcRect l="12812" t="12569" r="7500" b="2347"/>
          <a:stretch>
            <a:fillRect/>
          </a:stretch>
        </p:blipFill>
        <p:spPr>
          <a:xfrm>
            <a:off x="6191250" y="1417638"/>
            <a:ext cx="2743201" cy="1939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Bildobjekt 6" descr="10979704_1098982480127402_1009983420_n.jpg"/>
          <p:cNvPicPr>
            <a:picLocks noChangeAspect="1"/>
          </p:cNvPicPr>
          <p:nvPr/>
        </p:nvPicPr>
        <p:blipFill rotWithShape="1">
          <a:blip r:embed="rId7"/>
          <a:srcRect l="38958" t="47512" r="36875" b="35384"/>
          <a:stretch/>
        </p:blipFill>
        <p:spPr>
          <a:xfrm>
            <a:off x="466182" y="3161651"/>
            <a:ext cx="2041887" cy="14451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07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Vi ses i Sälen nästa sommar!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Bildobjekt 5" descr="Konfa 20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824" y="1089060"/>
            <a:ext cx="5768939" cy="5768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v-S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Till dig som inte kunde vara med på upptaktsträffen. </a:t>
            </a:r>
            <a:endParaRPr lang="sv-SE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1FB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30926" y="1600200"/>
            <a:ext cx="835587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/>
              <a:t>För er som inte var med på upptaktsträffen vore det kul om ni kan skicka en bild som vi kan lägga upp på </a:t>
            </a:r>
            <a:r>
              <a:rPr lang="sv-SE" dirty="0" smtClean="0"/>
              <a:t>hemsidan. Självklart om ni som var med vill byta bild så går det också bra, skicka i så fall </a:t>
            </a:r>
            <a:r>
              <a:rPr lang="sv-SE" dirty="0" smtClean="0"/>
              <a:t>till lindwilliam@hotmail.com</a:t>
            </a:r>
            <a:endParaRPr lang="sv-SE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79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Presentation </a:t>
            </a:r>
            <a:r>
              <a:rPr lang="sv-S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av </a:t>
            </a:r>
            <a:r>
              <a:rPr lang="sv-SE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konfa</a:t>
            </a:r>
            <a:r>
              <a:rPr lang="sv-S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ledarna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5732"/>
            <a:ext cx="8229600" cy="4525963"/>
          </a:xfrm>
        </p:spPr>
        <p:txBody>
          <a:bodyPr>
            <a:normAutofit/>
          </a:bodyPr>
          <a:lstStyle/>
          <a:p>
            <a:r>
              <a:rPr lang="sv-SE" sz="2400" dirty="0"/>
              <a:t>Birgitta </a:t>
            </a:r>
            <a:r>
              <a:rPr lang="sv-SE" sz="2400" dirty="0" err="1"/>
              <a:t>Arneving</a:t>
            </a:r>
            <a:endParaRPr lang="sv-SE" sz="2400" dirty="0"/>
          </a:p>
          <a:p>
            <a:r>
              <a:rPr lang="sv-SE" sz="2400" dirty="0"/>
              <a:t>Roger </a:t>
            </a:r>
            <a:r>
              <a:rPr lang="sv-SE" sz="2400" dirty="0" err="1"/>
              <a:t>Pernling</a:t>
            </a:r>
            <a:endParaRPr lang="sv-SE" sz="2400" dirty="0"/>
          </a:p>
          <a:p>
            <a:r>
              <a:rPr lang="sv-SE" sz="2400" dirty="0"/>
              <a:t>Emil Sjölin</a:t>
            </a:r>
          </a:p>
          <a:p>
            <a:r>
              <a:rPr lang="sv-SE" sz="2400" dirty="0"/>
              <a:t>Peter Burell</a:t>
            </a:r>
          </a:p>
          <a:p>
            <a:r>
              <a:rPr lang="sv-SE" sz="2400" dirty="0"/>
              <a:t>Helena Spets</a:t>
            </a:r>
          </a:p>
          <a:p>
            <a:r>
              <a:rPr lang="sv-SE" sz="2400" dirty="0"/>
              <a:t>Anna Hultén </a:t>
            </a:r>
            <a:r>
              <a:rPr lang="sv-SE" sz="2400" dirty="0" smtClean="0"/>
              <a:t>Gustafsson</a:t>
            </a:r>
            <a:endParaRPr lang="sv-SE" sz="2400" dirty="0"/>
          </a:p>
        </p:txBody>
      </p:sp>
      <p:pic>
        <p:nvPicPr>
          <p:cNvPr id="2050" name="Picture 2" descr="Birgitta Arne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419" y="898390"/>
            <a:ext cx="1562100" cy="23431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oger Pern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424" y="1260703"/>
            <a:ext cx="1562100" cy="23431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eter Bur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419" y="3940084"/>
            <a:ext cx="1562100" cy="21336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mil  SjÃ¶l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992" y="904219"/>
            <a:ext cx="1562100" cy="23431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elena Spe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84" y="3701462"/>
            <a:ext cx="1562100" cy="19526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nna HultÃ©n Gustafss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992" y="4021003"/>
            <a:ext cx="1562100" cy="23431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076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Deltagare </a:t>
            </a:r>
            <a:r>
              <a:rPr lang="sv-S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2019 –67st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v-SE" sz="2400" dirty="0" smtClean="0"/>
              <a:t> </a:t>
            </a:r>
            <a:r>
              <a:rPr lang="sv-SE" sz="2800" dirty="0" smtClean="0"/>
              <a:t>  </a:t>
            </a:r>
            <a:endParaRPr lang="sv-SE" sz="3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601444"/>
              </p:ext>
            </p:extLst>
          </p:nvPr>
        </p:nvGraphicFramePr>
        <p:xfrm>
          <a:off x="261260" y="1263958"/>
          <a:ext cx="4192646" cy="5553672"/>
        </p:xfrm>
        <a:graphic>
          <a:graphicData uri="http://schemas.openxmlformats.org/drawingml/2006/table">
            <a:tbl>
              <a:tblPr/>
              <a:tblGrid>
                <a:gridCol w="182428"/>
                <a:gridCol w="1275014"/>
                <a:gridCol w="1367602"/>
                <a:gridCol w="1367602"/>
              </a:tblGrid>
              <a:tr h="260042">
                <a:tc>
                  <a:txBody>
                    <a:bodyPr/>
                    <a:lstStyle/>
                    <a:p>
                      <a:pPr fontAlgn="t"/>
                      <a:r>
                        <a:rPr lang="sv-SE" sz="1200" dirty="0">
                          <a:effectLst/>
                        </a:rPr>
                        <a:t> 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Ines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Aarnio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OK Linne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7677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 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Maja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Ahlström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Västerås SOK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217677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 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Leo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Alvolin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OK Kåre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7677">
                <a:tc>
                  <a:txBody>
                    <a:bodyPr/>
                    <a:lstStyle/>
                    <a:p>
                      <a:pPr fontAlgn="t"/>
                      <a:r>
                        <a:rPr lang="sv-SE" sz="1200" dirty="0">
                          <a:effectLst/>
                        </a:rPr>
                        <a:t> 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Ebba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Andersson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Sundsvalls OK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421307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 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Stina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 dirty="0">
                          <a:effectLst/>
                        </a:rPr>
                        <a:t>Andersson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Anderstorps orienteringsklubb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7677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 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Justus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Arenander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Skarpnäcks OL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217677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 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Edvin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Berggren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OK Hedströmmen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7677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 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Alicia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Bergkvist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Vbol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217677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 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David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Berglund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IF Thor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8573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 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Ester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Blomster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If Thor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418573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 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Elin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Bryggar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 dirty="0">
                          <a:effectLst/>
                        </a:rPr>
                        <a:t>Grycksbo IF OK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8573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 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Erik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Byström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Ok Nolaskogsarna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418573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 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Eric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Bäck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Arboga ok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8573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 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Hugo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Cedervall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Örkelljunga FK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418573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 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Isak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Dalin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Leksands OK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8573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 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Elise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Edler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 dirty="0">
                          <a:effectLst/>
                        </a:rPr>
                        <a:t>OK Hammaren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418573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 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Oskar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Ericsson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 dirty="0">
                          <a:effectLst/>
                        </a:rPr>
                        <a:t>Ronneby OK</a:t>
                      </a:r>
                    </a:p>
                  </a:txBody>
                  <a:tcPr marL="11564" marR="11564" marT="5782" marB="57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508021"/>
              </p:ext>
            </p:extLst>
          </p:nvPr>
        </p:nvGraphicFramePr>
        <p:xfrm>
          <a:off x="4545875" y="1263958"/>
          <a:ext cx="4432662" cy="5553680"/>
        </p:xfrm>
        <a:graphic>
          <a:graphicData uri="http://schemas.openxmlformats.org/drawingml/2006/table">
            <a:tbl>
              <a:tblPr/>
              <a:tblGrid>
                <a:gridCol w="1495468"/>
                <a:gridCol w="1468597"/>
                <a:gridCol w="1468597"/>
              </a:tblGrid>
              <a:tr h="347105">
                <a:tc>
                  <a:txBody>
                    <a:bodyPr/>
                    <a:lstStyle/>
                    <a:p>
                      <a:pPr fontAlgn="t"/>
                      <a:r>
                        <a:rPr lang="sv-SE" sz="1200" dirty="0">
                          <a:effectLst/>
                        </a:rPr>
                        <a:t>Alice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Eriksson Björling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Domnarvets GoIF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347105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Klara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Ersson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OK Kåre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7105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Oskar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Eurenius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OK Hammaren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347105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Ellen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Funke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Leksands OK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7105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Axel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Gidlund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OK Linné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347105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Elsa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Granholm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Sundsvalls OK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7105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Loke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Holmgren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OK Hammaren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347105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Selma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Ivarsson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OK Hammaren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7105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Viktor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Jemth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IF Thor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347105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Emma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Johansson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Sundsvalls ok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7105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Karl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Kylborn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Almby IK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347105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Edvin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Lake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Sundsvalls OK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7105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Alice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Larsson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Sundsvalls OK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347105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Elsa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Lindahl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 dirty="0">
                          <a:effectLst/>
                        </a:rPr>
                        <a:t>Härnösands OK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7105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Jonna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Lindblad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OK Djerf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347105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Ebba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Lindholm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 dirty="0">
                          <a:effectLst/>
                        </a:rPr>
                        <a:t>Sundsvalls OK</a:t>
                      </a:r>
                    </a:p>
                  </a:txBody>
                  <a:tcPr marL="9492" marR="9492" marT="4746" marB="47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03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Deltagare 2019 forts</a:t>
            </a:r>
            <a:endParaRPr lang="sv-S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712363"/>
              </p:ext>
            </p:extLst>
          </p:nvPr>
        </p:nvGraphicFramePr>
        <p:xfrm>
          <a:off x="103979" y="1306299"/>
          <a:ext cx="4468021" cy="5434138"/>
        </p:xfrm>
        <a:graphic>
          <a:graphicData uri="http://schemas.openxmlformats.org/drawingml/2006/table">
            <a:tbl>
              <a:tblPr/>
              <a:tblGrid>
                <a:gridCol w="95743"/>
                <a:gridCol w="1457426"/>
                <a:gridCol w="1457426"/>
                <a:gridCol w="1457426"/>
              </a:tblGrid>
              <a:tr h="320482">
                <a:tc>
                  <a:txBody>
                    <a:bodyPr/>
                    <a:lstStyle/>
                    <a:p>
                      <a:pPr fontAlgn="t"/>
                      <a:r>
                        <a:rPr lang="sv-SE" sz="1200" dirty="0">
                          <a:effectLst/>
                        </a:rPr>
                        <a:t> 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Stina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Lindholm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Sundsvalls OK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0482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 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Theo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Lövdahl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SOK Viljan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320482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 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 dirty="0">
                          <a:effectLst/>
                        </a:rPr>
                        <a:t>Lovisa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Mases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Stora Tuna OK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0482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 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Saga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Mattsson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Dalaportens OL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320482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 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Julia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Meijer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IFK Mora OK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0482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 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Edvin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Mäkinen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OK Hammaren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320482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 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Anja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 dirty="0">
                          <a:effectLst/>
                        </a:rPr>
                        <a:t>Nilsson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Domnarvets GoiF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0482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 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Viktor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Norberg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Stora Tuna OK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320482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 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Mathias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Nordlinder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Ok Linné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0482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 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Maximilian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Olofsson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Västerås SOK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320482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 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Ebba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Ottosson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Gävle OK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0482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 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Bella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Pedersen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Järfälla OK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320482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 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Ellen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Pelander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OK Djerf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4354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 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Olga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Rindeskog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Västerbergslagens OL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320482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 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Sanna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Rinnbäck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OK Ravinen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2554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 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Johanna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Roos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OK Linné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320482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 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Ylva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Sandström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 dirty="0">
                          <a:effectLst/>
                        </a:rPr>
                        <a:t>Sundsvalls OK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350517"/>
              </p:ext>
            </p:extLst>
          </p:nvPr>
        </p:nvGraphicFramePr>
        <p:xfrm>
          <a:off x="4723011" y="1297595"/>
          <a:ext cx="4107156" cy="5496413"/>
        </p:xfrm>
        <a:graphic>
          <a:graphicData uri="http://schemas.openxmlformats.org/drawingml/2006/table">
            <a:tbl>
              <a:tblPr/>
              <a:tblGrid>
                <a:gridCol w="1369052"/>
                <a:gridCol w="1369052"/>
                <a:gridCol w="1369052"/>
              </a:tblGrid>
              <a:tr h="304889">
                <a:tc>
                  <a:txBody>
                    <a:bodyPr/>
                    <a:lstStyle/>
                    <a:p>
                      <a:pPr fontAlgn="t"/>
                      <a:r>
                        <a:rPr lang="sv-SE" sz="1200" dirty="0">
                          <a:effectLst/>
                        </a:rPr>
                        <a:t>Albin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Sjöblom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Ok Kåre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321122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Adrian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Sjödin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IK Hakarpspojkarna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1122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Fannie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Sjölander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OK Rodhen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321122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Sixten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Slagbrand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Västerås SOK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1122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Vendela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Sturek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SOK Viljan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321122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Fabian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Sund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OK Hammaren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1122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Lisa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Swartz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OK Orion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321122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Agnes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Söllvander-Eklund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OK Rodhen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1122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Asta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Törnqvist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Anderstorps orienteringsklubb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321122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Agnes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Wallin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Korsnäs IF OK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1122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Lucas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Wanner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Avesta Ok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321122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Carl-Henrik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Wass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OK Kolmården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1122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Linus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Wernström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Ronneby OK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321122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Nora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Westerlund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OK Nolaskogsarna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1122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Sara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Åbom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Gävle OK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321122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Sebastian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Åkärbjär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IFK Mora OK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1122"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Angelina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>
                          <a:effectLst/>
                        </a:rPr>
                        <a:t>Älvegran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 dirty="0">
                          <a:effectLst/>
                        </a:rPr>
                        <a:t>Västerås SOK</a:t>
                      </a:r>
                    </a:p>
                  </a:txBody>
                  <a:tcPr marL="8934" marR="8934" marT="4467" marB="4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07726" y="6555771"/>
            <a:ext cx="562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Bilder </a:t>
            </a:r>
            <a:r>
              <a:rPr lang="sv-SE" dirty="0" smtClean="0"/>
              <a:t>finns nu på hemsidan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274638"/>
            <a:ext cx="5990897" cy="1143000"/>
          </a:xfrm>
        </p:spPr>
        <p:txBody>
          <a:bodyPr>
            <a:normAutofit/>
          </a:bodyPr>
          <a:lstStyle/>
          <a:p>
            <a:r>
              <a:rPr lang="sv-S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Deltagare </a:t>
            </a:r>
            <a:endParaRPr lang="sv-SE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1FB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88731" y="1923393"/>
            <a:ext cx="3996183" cy="4525963"/>
          </a:xfrm>
        </p:spPr>
        <p:txBody>
          <a:bodyPr>
            <a:normAutofit/>
          </a:bodyPr>
          <a:lstStyle/>
          <a:p>
            <a:r>
              <a:rPr lang="sv-SE" dirty="0" smtClean="0"/>
              <a:t>67st deltagare från Umeå i norr till  Ronneby i söder.</a:t>
            </a:r>
          </a:p>
          <a:p>
            <a:pPr>
              <a:buNone/>
            </a:pPr>
            <a:endParaRPr lang="sv-SE" dirty="0" smtClean="0"/>
          </a:p>
          <a:p>
            <a:r>
              <a:rPr lang="sv-SE" dirty="0" smtClean="0"/>
              <a:t>38tjejer och  29killar.</a:t>
            </a:r>
          </a:p>
          <a:p>
            <a:endParaRPr lang="sv-SE" dirty="0" smtClean="0"/>
          </a:p>
          <a:p>
            <a:pPr marL="0" indent="0">
              <a:buNone/>
            </a:pPr>
            <a:endParaRPr lang="sv-SE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4666" t="11270" r="24858" b="5766"/>
          <a:stretch/>
        </p:blipFill>
        <p:spPr>
          <a:xfrm>
            <a:off x="4665307" y="0"/>
            <a:ext cx="4478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Läger start 11 juni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Vi startar lägret med middag i Tandådalen</a:t>
            </a:r>
          </a:p>
          <a:p>
            <a:pPr>
              <a:buNone/>
            </a:pPr>
            <a:r>
              <a:rPr lang="sv-SE" dirty="0" smtClean="0"/>
              <a:t>kl 18:00 </a:t>
            </a:r>
          </a:p>
          <a:p>
            <a:pPr marL="0" indent="0">
              <a:buNone/>
            </a:pPr>
            <a:r>
              <a:rPr lang="sv-SE" dirty="0" smtClean="0"/>
              <a:t>Ledighet från Skolan? Vi kan bistå med intyg.</a:t>
            </a:r>
            <a:endParaRPr lang="sv-SE" dirty="0"/>
          </a:p>
        </p:txBody>
      </p:sp>
      <p:pic>
        <p:nvPicPr>
          <p:cNvPr id="5" name="Bildobjekt 4" descr="11358790_10152937396989607_204777837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617" y="3689127"/>
            <a:ext cx="3640183" cy="27301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Bildresultat för middag konfirmation Säl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726927"/>
            <a:ext cx="4006850" cy="26545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Vi bor i Tandådalen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9457" name="Picture 1" descr="C:\Users\Jakob\Dropbox\Malungs OK Skogsmårdarna\Arrangemang\Konfirmation\2015\Tandåda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093" y="1600201"/>
            <a:ext cx="8097974" cy="4525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888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Vi bor i Tandådalen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3448050" cy="4525963"/>
          </a:xfrm>
        </p:spPr>
        <p:txBody>
          <a:bodyPr>
            <a:normAutofit fontScale="85000" lnSpcReduction="10000"/>
          </a:bodyPr>
          <a:lstStyle/>
          <a:p>
            <a:r>
              <a:rPr lang="sv-SE" dirty="0" smtClean="0"/>
              <a:t>Korta avstånd till tillgängliga kartor William Lind lägger banor, finns violett och orange svårighet på alla övningar..</a:t>
            </a:r>
          </a:p>
          <a:p>
            <a:pPr marL="0" indent="0">
              <a:buNone/>
            </a:pPr>
            <a:endParaRPr lang="sv-SE" sz="1200" dirty="0" smtClean="0"/>
          </a:p>
          <a:p>
            <a:r>
              <a:rPr lang="sv-SE" dirty="0" smtClean="0"/>
              <a:t>Granne med  Tandådalens fjällkyrka och Tandådalens Wärdshus.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 descr="bild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808" y="3914222"/>
            <a:ext cx="3723217" cy="2792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Bildobjekt 4" descr="momentbana Oran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4542" y="4428215"/>
            <a:ext cx="1866083" cy="1955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Bildobjekt 5" descr="Distans OLHålbrändan.Violet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62448" y="2631040"/>
            <a:ext cx="3467251" cy="1160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Bildobjekt 6" descr="4. Stafett Intervaller Närsjön Söder.4.Stafett V_S3.jpg"/>
          <p:cNvPicPr>
            <a:picLocks noChangeAspect="1"/>
          </p:cNvPicPr>
          <p:nvPr/>
        </p:nvPicPr>
        <p:blipFill>
          <a:blip r:embed="rId5" cstate="print"/>
          <a:srcRect l="21649"/>
          <a:stretch>
            <a:fillRect/>
          </a:stretch>
        </p:blipFill>
        <p:spPr>
          <a:xfrm>
            <a:off x="6051520" y="1236663"/>
            <a:ext cx="2897505" cy="1269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334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4783</TotalTime>
  <Words>1008</Words>
  <Application>Microsoft Office PowerPoint</Application>
  <PresentationFormat>On-screen Show (4:3)</PresentationFormat>
  <Paragraphs>362</Paragraphs>
  <Slides>26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Office-tema</vt:lpstr>
      <vt:lpstr>8e Upplagan 11 juni – 1 juli 2019</vt:lpstr>
      <vt:lpstr>Presentation av ol ledarna</vt:lpstr>
      <vt:lpstr>Presentation av konfa ledarna</vt:lpstr>
      <vt:lpstr>Deltagare 2019 –67st</vt:lpstr>
      <vt:lpstr>Deltagare 2019 forts</vt:lpstr>
      <vt:lpstr>Deltagare </vt:lpstr>
      <vt:lpstr>Läger start 11 juni</vt:lpstr>
      <vt:lpstr>Vi bor i Tandådalen</vt:lpstr>
      <vt:lpstr>Vi bor i Tandådalen</vt:lpstr>
      <vt:lpstr>Vi bor i Tandådalen</vt:lpstr>
      <vt:lpstr>Vi äter i Tandådalens Wärdshus</vt:lpstr>
      <vt:lpstr>En vanlig dag på lägret</vt:lpstr>
      <vt:lpstr>Transporter under lägret</vt:lpstr>
      <vt:lpstr>Alternativ för cykeltransport</vt:lpstr>
      <vt:lpstr>Konfirmationsdagen Måndag 1 juli </vt:lpstr>
      <vt:lpstr>Arrangeras den 28/6-30/7 i Hundfjället.</vt:lpstr>
      <vt:lpstr>Konfatröjan</vt:lpstr>
      <vt:lpstr>HEMSIDAN och FACEBOOK</vt:lpstr>
      <vt:lpstr>Kyrkostyrelsens clearingbelopp</vt:lpstr>
      <vt:lpstr>LOK-stöd</vt:lpstr>
      <vt:lpstr>Vad händer om man inte är döpt?</vt:lpstr>
      <vt:lpstr>Information angående förberedande konfirmationsundervisning från Lima-Transtrands församling.</vt:lpstr>
      <vt:lpstr> Bibel </vt:lpstr>
      <vt:lpstr>Kontakt</vt:lpstr>
      <vt:lpstr>Vi ses i Sälen nästa sommar!</vt:lpstr>
      <vt:lpstr>Till dig som inte kunde vara med på upptaktsträffen. </vt:lpstr>
    </vt:vector>
  </TitlesOfParts>
  <Company>David Andersson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juni – 2 juli 2012</dc:title>
  <dc:creator>David Andersson</dc:creator>
  <cp:lastModifiedBy>William</cp:lastModifiedBy>
  <cp:revision>211</cp:revision>
  <dcterms:created xsi:type="dcterms:W3CDTF">2011-06-07T16:17:04Z</dcterms:created>
  <dcterms:modified xsi:type="dcterms:W3CDTF">2018-10-22T16:39:46Z</dcterms:modified>
</cp:coreProperties>
</file>